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7"/>
  </p:notesMasterIdLst>
  <p:handoutMasterIdLst>
    <p:handoutMasterId r:id="rId18"/>
  </p:handoutMasterIdLst>
  <p:sldIdLst>
    <p:sldId id="332" r:id="rId7"/>
    <p:sldId id="281" r:id="rId8"/>
    <p:sldId id="339" r:id="rId9"/>
    <p:sldId id="340" r:id="rId10"/>
    <p:sldId id="338" r:id="rId11"/>
    <p:sldId id="341" r:id="rId12"/>
    <p:sldId id="342" r:id="rId13"/>
    <p:sldId id="343" r:id="rId14"/>
    <p:sldId id="344" r:id="rId15"/>
    <p:sldId id="321" r:id="rId1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EC2827-ADCE-4136-BD99-3B8A66924755}" v="2" dt="2022-03-16T19:01:41.138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34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3/16/2022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3/16/2022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274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95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2739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141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954306"/>
            <a:ext cx="3903662" cy="4105182"/>
            <a:chOff x="3706307" y="2091302"/>
            <a:chExt cx="3803176" cy="4265048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2091302"/>
              <a:ext cx="0" cy="42650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2091302"/>
              <a:ext cx="0" cy="42650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5215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121131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6740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1730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2323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36656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8752423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0979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949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3828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146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143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2990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F72DBBF-627C-4888-BADF-C1CA699A232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59122" y="5951202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58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10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5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17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9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07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05507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" panose="020F0502020204030203" pitchFamily="34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174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Lato" panose="020F0502020204030203" pitchFamily="34" charset="0"/>
          <a:ea typeface="ＭＳ Ｐゴシック" charset="0"/>
          <a:cs typeface="Lato" panose="020F0502020204030203" pitchFamily="34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Lato" panose="020F0502020204030203" pitchFamily="34" charset="0"/>
          <a:ea typeface="ＭＳ Ｐゴシック" charset="0"/>
          <a:cs typeface="Lato" panose="020F0502020204030203" pitchFamily="34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Lato" panose="020F0502020204030203" pitchFamily="34" charset="0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Lato" panose="020F0502020204030203" pitchFamily="34" charset="0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Lato" panose="020F0502020204030203" pitchFamily="34" charset="0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Lato" panose="020F0502020204030203" pitchFamily="34" charset="0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ytesizebio.net/2010/08/04/i-cant-hear-you-the-bacteria-are-too-noisy/" TargetMode="Externa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reativecommons.org/licenses/by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718356-0376-4B9E-80A4-6D32462FC9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0841" y="1368668"/>
            <a:ext cx="4264272" cy="295077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Lessons 15–16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9606" y="2290085"/>
            <a:ext cx="5045507" cy="1556425"/>
          </a:xfrm>
        </p:spPr>
        <p:txBody>
          <a:bodyPr/>
          <a:lstStyle/>
          <a:p>
            <a:r>
              <a:rPr lang="en-US" dirty="0"/>
              <a:t>Smart Cities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A594E-DF1C-4698-8970-662AFD123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335" y="3809599"/>
            <a:ext cx="5040778" cy="739253"/>
          </a:xfrm>
        </p:spPr>
        <p:txBody>
          <a:bodyPr/>
          <a:lstStyle/>
          <a:p>
            <a:r>
              <a:rPr lang="en-GB" dirty="0"/>
              <a:t>Extension Ideas for streetlight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116AFA-4554-42AC-8634-F10CFB1C5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122" y="5951202"/>
            <a:ext cx="4280971" cy="6227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014A6-9B1B-49EA-8913-A00B8547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Noticeboard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F8B410-575C-4CA8-96B8-9D7E181AA5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377" y="1010094"/>
            <a:ext cx="11180763" cy="344488"/>
          </a:xfrm>
        </p:spPr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The community want a noticeboard on the streetlight where they can post about lost pets, local events and community groups. </a:t>
            </a:r>
          </a:p>
        </p:txBody>
      </p:sp>
      <p:sp>
        <p:nvSpPr>
          <p:cNvPr id="31751" name="Content Placeholder 37">
            <a:extLst>
              <a:ext uri="{FF2B5EF4-FFF2-40B4-BE49-F238E27FC236}">
                <a16:creationId xmlns:a16="http://schemas.microsoft.com/office/drawing/2014/main" id="{645C37BB-4626-49B0-9878-D24B2C032E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125" y="2450777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People will create a notice at home, send it for approval and then have it displayed</a:t>
            </a:r>
          </a:p>
          <a:p>
            <a:endParaRPr lang="en-US" altLang="en-US" dirty="0">
              <a:latin typeface="Lato" panose="020F0502020204030203" pitchFamily="34" charset="0"/>
            </a:endParaRPr>
          </a:p>
        </p:txBody>
      </p:sp>
      <p:sp>
        <p:nvSpPr>
          <p:cNvPr id="31748" name="Text Placeholder 7">
            <a:extLst>
              <a:ext uri="{FF2B5EF4-FFF2-40B4-BE49-F238E27FC236}">
                <a16:creationId xmlns:a16="http://schemas.microsoft.com/office/drawing/2014/main" id="{44BCA365-CA87-4DBD-9D2E-9EA5C2A537A6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>
          <a:xfrm>
            <a:off x="492125" y="1747140"/>
            <a:ext cx="3359945" cy="560696"/>
          </a:xfrm>
        </p:spPr>
        <p:txBody>
          <a:bodyPr/>
          <a:lstStyle/>
          <a:p>
            <a:r>
              <a:rPr lang="en-US" altLang="en-US">
                <a:latin typeface="Lato" panose="020F0502020204030203" pitchFamily="34" charset="0"/>
              </a:rPr>
              <a:t>Requirements </a:t>
            </a:r>
          </a:p>
        </p:txBody>
      </p:sp>
      <p:sp>
        <p:nvSpPr>
          <p:cNvPr id="31752" name="Content Placeholder 39">
            <a:extLst>
              <a:ext uri="{FF2B5EF4-FFF2-40B4-BE49-F238E27FC236}">
                <a16:creationId xmlns:a16="http://schemas.microsoft.com/office/drawing/2014/main" id="{5F4DDEA4-2A08-492F-B853-58F5394F355D}"/>
              </a:ext>
            </a:extLst>
          </p:cNvPr>
          <p:cNvSpPr>
            <a:spLocks noGrp="1" noChangeArrowheads="1"/>
          </p:cNvSpPr>
          <p:nvPr>
            <p:ph idx="17"/>
          </p:nvPr>
        </p:nvSpPr>
        <p:spPr>
          <a:xfrm>
            <a:off x="4396119" y="2457144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Design the system using a flow chart 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Connect your micro:bit to a monitor to begin creating the noticeboard </a:t>
            </a:r>
          </a:p>
        </p:txBody>
      </p:sp>
      <p:sp>
        <p:nvSpPr>
          <p:cNvPr id="31749" name="Text Placeholder 8">
            <a:extLst>
              <a:ext uri="{FF2B5EF4-FFF2-40B4-BE49-F238E27FC236}">
                <a16:creationId xmlns:a16="http://schemas.microsoft.com/office/drawing/2014/main" id="{3E344B56-6263-4113-B88C-F4FBC7D42E7E}"/>
              </a:ext>
            </a:extLst>
          </p:cNvPr>
          <p:cNvSpPr>
            <a:spLocks noGrp="1" noChangeArrowheads="1"/>
          </p:cNvSpPr>
          <p:nvPr>
            <p:ph type="body" sz="quarter" idx="19"/>
          </p:nvPr>
        </p:nvSpPr>
        <p:spPr>
          <a:xfrm>
            <a:off x="4402533" y="1747140"/>
            <a:ext cx="3359945" cy="560696"/>
          </a:xfrm>
        </p:spPr>
        <p:txBody>
          <a:bodyPr/>
          <a:lstStyle/>
          <a:p>
            <a:r>
              <a:rPr lang="en-US" altLang="en-US">
                <a:latin typeface="Lato" panose="020F0502020204030203" pitchFamily="34" charset="0"/>
              </a:rPr>
              <a:t>Hints </a:t>
            </a:r>
          </a:p>
        </p:txBody>
      </p:sp>
      <p:pic>
        <p:nvPicPr>
          <p:cNvPr id="5124" name="Picture 4" descr="Image result for lost cat twitter">
            <a:extLst>
              <a:ext uri="{FF2B5EF4-FFF2-40B4-BE49-F238E27FC236}">
                <a16:creationId xmlns:a16="http://schemas.microsoft.com/office/drawing/2014/main" id="{2A608EE9-3543-4D60-8602-439D0F9745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0" t="15177" r="6374" b="4306"/>
          <a:stretch/>
        </p:blipFill>
        <p:spPr bwMode="auto">
          <a:xfrm>
            <a:off x="8179496" y="1798670"/>
            <a:ext cx="3649798" cy="449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C13A67-9021-4644-AD6C-8F538B462E43}"/>
              </a:ext>
            </a:extLst>
          </p:cNvPr>
          <p:cNvSpPr/>
          <p:nvPr/>
        </p:nvSpPr>
        <p:spPr>
          <a:xfrm>
            <a:off x="10108504" y="5642393"/>
            <a:ext cx="985656" cy="1747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014A6-9B1B-49EA-8913-A00B8547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Dog</a:t>
            </a:r>
            <a:r>
              <a:rPr lang="en-US" dirty="0">
                <a:latin typeface="Lato" panose="020F0502020204030203" pitchFamily="34" charset="0"/>
                <a:cs typeface="Calibri"/>
              </a:rPr>
              <a:t> Deterrent </a:t>
            </a: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F8B410-575C-4CA8-96B8-9D7E181AA5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0062221" cy="666750"/>
          </a:xfrm>
        </p:spPr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Some owners allow their dogs to urinate on lamp posts. The council would like to deter them. </a:t>
            </a:r>
          </a:p>
        </p:txBody>
      </p:sp>
      <p:sp>
        <p:nvSpPr>
          <p:cNvPr id="31751" name="Content Placeholder 37">
            <a:extLst>
              <a:ext uri="{FF2B5EF4-FFF2-40B4-BE49-F238E27FC236}">
                <a16:creationId xmlns:a16="http://schemas.microsoft.com/office/drawing/2014/main" id="{645C37BB-4626-49B0-9878-D24B2C032E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125" y="2448150"/>
            <a:ext cx="3614926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The sign needs to detect moisture from the dog and then frighten it so it does not want to come back </a:t>
            </a:r>
          </a:p>
        </p:txBody>
      </p:sp>
      <p:sp>
        <p:nvSpPr>
          <p:cNvPr id="31748" name="Text Placeholder 7">
            <a:extLst>
              <a:ext uri="{FF2B5EF4-FFF2-40B4-BE49-F238E27FC236}">
                <a16:creationId xmlns:a16="http://schemas.microsoft.com/office/drawing/2014/main" id="{44BCA365-CA87-4DBD-9D2E-9EA5C2A537A6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>
          <a:xfrm>
            <a:off x="492125" y="1740164"/>
            <a:ext cx="3359945" cy="560696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Requirements </a:t>
            </a:r>
          </a:p>
        </p:txBody>
      </p:sp>
      <p:sp>
        <p:nvSpPr>
          <p:cNvPr id="31752" name="Content Placeholder 39">
            <a:extLst>
              <a:ext uri="{FF2B5EF4-FFF2-40B4-BE49-F238E27FC236}">
                <a16:creationId xmlns:a16="http://schemas.microsoft.com/office/drawing/2014/main" id="{5F4DDEA4-2A08-492F-B853-58F5394F355D}"/>
              </a:ext>
            </a:extLst>
          </p:cNvPr>
          <p:cNvSpPr>
            <a:spLocks noGrp="1" noChangeArrowheads="1"/>
          </p:cNvSpPr>
          <p:nvPr>
            <p:ph idx="17"/>
          </p:nvPr>
        </p:nvSpPr>
        <p:spPr>
          <a:xfrm>
            <a:off x="4290825" y="2448150"/>
            <a:ext cx="3614925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Use the moisture sensor to detect the dog 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Connect a speaker to create a noise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Find out about sounds that dogs can hear that humans cannot </a:t>
            </a:r>
          </a:p>
        </p:txBody>
      </p:sp>
      <p:sp>
        <p:nvSpPr>
          <p:cNvPr id="31749" name="Text Placeholder 8">
            <a:extLst>
              <a:ext uri="{FF2B5EF4-FFF2-40B4-BE49-F238E27FC236}">
                <a16:creationId xmlns:a16="http://schemas.microsoft.com/office/drawing/2014/main" id="{3E344B56-6263-4113-B88C-F4FBC7D42E7E}"/>
              </a:ext>
            </a:extLst>
          </p:cNvPr>
          <p:cNvSpPr>
            <a:spLocks noGrp="1" noChangeArrowheads="1"/>
          </p:cNvSpPr>
          <p:nvPr>
            <p:ph type="body" sz="quarter" idx="19"/>
          </p:nvPr>
        </p:nvSpPr>
        <p:spPr>
          <a:xfrm>
            <a:off x="4402533" y="1740164"/>
            <a:ext cx="3359945" cy="560696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Hints </a:t>
            </a:r>
          </a:p>
        </p:txBody>
      </p:sp>
      <p:pic>
        <p:nvPicPr>
          <p:cNvPr id="1026" name="Picture 2" descr="Image result for dog silhouette clip art">
            <a:extLst>
              <a:ext uri="{FF2B5EF4-FFF2-40B4-BE49-F238E27FC236}">
                <a16:creationId xmlns:a16="http://schemas.microsoft.com/office/drawing/2014/main" id="{297952CC-E256-4A27-8718-01548A318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941" y="2116113"/>
            <a:ext cx="2926714" cy="37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33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014A6-9B1B-49EA-8913-A00B8547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Police Interceptors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F8B410-575C-4CA8-96B8-9D7E181AA5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366795" cy="344488"/>
          </a:xfrm>
        </p:spPr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At the scene of an accident or incident, the police would like to turn up the streetlight.</a:t>
            </a:r>
          </a:p>
        </p:txBody>
      </p:sp>
      <p:sp>
        <p:nvSpPr>
          <p:cNvPr id="31751" name="Content Placeholder 37">
            <a:extLst>
              <a:ext uri="{FF2B5EF4-FFF2-40B4-BE49-F238E27FC236}">
                <a16:creationId xmlns:a16="http://schemas.microsoft.com/office/drawing/2014/main" id="{645C37BB-4626-49B0-9878-D24B2C032E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125" y="2479053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The police officer will be able to turn up the streetlight using a phone app </a:t>
            </a:r>
          </a:p>
        </p:txBody>
      </p:sp>
      <p:sp>
        <p:nvSpPr>
          <p:cNvPr id="31748" name="Text Placeholder 7">
            <a:extLst>
              <a:ext uri="{FF2B5EF4-FFF2-40B4-BE49-F238E27FC236}">
                <a16:creationId xmlns:a16="http://schemas.microsoft.com/office/drawing/2014/main" id="{44BCA365-CA87-4DBD-9D2E-9EA5C2A537A6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>
          <a:xfrm>
            <a:off x="492125" y="1775416"/>
            <a:ext cx="3359945" cy="560696"/>
          </a:xfrm>
        </p:spPr>
        <p:txBody>
          <a:bodyPr/>
          <a:lstStyle/>
          <a:p>
            <a:r>
              <a:rPr lang="en-US" altLang="en-US">
                <a:latin typeface="Lato" panose="020F0502020204030203" pitchFamily="34" charset="0"/>
              </a:rPr>
              <a:t>Requirements </a:t>
            </a:r>
          </a:p>
        </p:txBody>
      </p:sp>
      <p:sp>
        <p:nvSpPr>
          <p:cNvPr id="31752" name="Content Placeholder 39">
            <a:extLst>
              <a:ext uri="{FF2B5EF4-FFF2-40B4-BE49-F238E27FC236}">
                <a16:creationId xmlns:a16="http://schemas.microsoft.com/office/drawing/2014/main" id="{5F4DDEA4-2A08-492F-B853-58F5394F355D}"/>
              </a:ext>
            </a:extLst>
          </p:cNvPr>
          <p:cNvSpPr>
            <a:spLocks noGrp="1" noChangeArrowheads="1"/>
          </p:cNvSpPr>
          <p:nvPr>
            <p:ph idx="17"/>
          </p:nvPr>
        </p:nvSpPr>
        <p:spPr>
          <a:xfrm>
            <a:off x="4396119" y="2485420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Find the micro:bit app on the app store 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Pair the phone to the micro:bit using Bluetooth </a:t>
            </a:r>
          </a:p>
        </p:txBody>
      </p:sp>
      <p:sp>
        <p:nvSpPr>
          <p:cNvPr id="31749" name="Text Placeholder 8">
            <a:extLst>
              <a:ext uri="{FF2B5EF4-FFF2-40B4-BE49-F238E27FC236}">
                <a16:creationId xmlns:a16="http://schemas.microsoft.com/office/drawing/2014/main" id="{3E344B56-6263-4113-B88C-F4FBC7D42E7E}"/>
              </a:ext>
            </a:extLst>
          </p:cNvPr>
          <p:cNvSpPr>
            <a:spLocks noGrp="1" noChangeArrowheads="1"/>
          </p:cNvSpPr>
          <p:nvPr>
            <p:ph type="body" sz="quarter" idx="19"/>
          </p:nvPr>
        </p:nvSpPr>
        <p:spPr>
          <a:xfrm>
            <a:off x="4402533" y="1775416"/>
            <a:ext cx="3359945" cy="560696"/>
          </a:xfrm>
        </p:spPr>
        <p:txBody>
          <a:bodyPr/>
          <a:lstStyle/>
          <a:p>
            <a:r>
              <a:rPr lang="en-US" altLang="en-US">
                <a:latin typeface="Lato" panose="020F0502020204030203" pitchFamily="34" charset="0"/>
              </a:rPr>
              <a:t>Hints </a:t>
            </a:r>
          </a:p>
        </p:txBody>
      </p:sp>
      <p:pic>
        <p:nvPicPr>
          <p:cNvPr id="6146" name="Picture 2" descr="https://www.wearebarnsley.com/assets/images/image_library/333_m.jpg">
            <a:extLst>
              <a:ext uri="{FF2B5EF4-FFF2-40B4-BE49-F238E27FC236}">
                <a16:creationId xmlns:a16="http://schemas.microsoft.com/office/drawing/2014/main" id="{C3D2A599-6A72-4171-855E-66BDE1C47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599" y="2861119"/>
            <a:ext cx="39052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807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014A6-9B1B-49EA-8913-A00B8547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Security Light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F8B410-575C-4CA8-96B8-9D7E181AA5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Local people have asked for a help button so that they feel safer walking at night. </a:t>
            </a:r>
          </a:p>
        </p:txBody>
      </p:sp>
      <p:sp>
        <p:nvSpPr>
          <p:cNvPr id="31751" name="Content Placeholder 37">
            <a:extLst>
              <a:ext uri="{FF2B5EF4-FFF2-40B4-BE49-F238E27FC236}">
                <a16:creationId xmlns:a16="http://schemas.microsoft.com/office/drawing/2014/main" id="{645C37BB-4626-49B0-9878-D24B2C032E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125" y="2479058"/>
            <a:ext cx="3508375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The help button will instantly set the light to maximum and an alarm will sound 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A radio signal is sent to alert the control room </a:t>
            </a:r>
          </a:p>
          <a:p>
            <a:endParaRPr lang="en-US" altLang="en-US" dirty="0">
              <a:latin typeface="Lato" panose="020F0502020204030203" pitchFamily="34" charset="0"/>
            </a:endParaRPr>
          </a:p>
        </p:txBody>
      </p:sp>
      <p:sp>
        <p:nvSpPr>
          <p:cNvPr id="31748" name="Text Placeholder 7">
            <a:extLst>
              <a:ext uri="{FF2B5EF4-FFF2-40B4-BE49-F238E27FC236}">
                <a16:creationId xmlns:a16="http://schemas.microsoft.com/office/drawing/2014/main" id="{44BCA365-CA87-4DBD-9D2E-9EA5C2A537A6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>
          <a:xfrm>
            <a:off x="492125" y="1775421"/>
            <a:ext cx="3359945" cy="560696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Requirements </a:t>
            </a:r>
          </a:p>
        </p:txBody>
      </p:sp>
      <p:sp>
        <p:nvSpPr>
          <p:cNvPr id="31752" name="Content Placeholder 39">
            <a:extLst>
              <a:ext uri="{FF2B5EF4-FFF2-40B4-BE49-F238E27FC236}">
                <a16:creationId xmlns:a16="http://schemas.microsoft.com/office/drawing/2014/main" id="{5F4DDEA4-2A08-492F-B853-58F5394F355D}"/>
              </a:ext>
            </a:extLst>
          </p:cNvPr>
          <p:cNvSpPr>
            <a:spLocks noGrp="1" noChangeArrowheads="1"/>
          </p:cNvSpPr>
          <p:nvPr>
            <p:ph idx="17"/>
          </p:nvPr>
        </p:nvSpPr>
        <p:spPr>
          <a:xfrm>
            <a:off x="4396119" y="2485425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Use the A and B buttons to prompt different events 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Can you think of other ways streetlights could help people feel safer at night?</a:t>
            </a:r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E2EE2156-B1AC-4E55-BA1E-831F049EFD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" b="20029"/>
          <a:stretch/>
        </p:blipFill>
        <p:spPr bwMode="auto">
          <a:xfrm>
            <a:off x="8300113" y="2192623"/>
            <a:ext cx="2857500" cy="284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0F8168-4EFD-4E62-948D-766F92C32A5D}"/>
              </a:ext>
            </a:extLst>
          </p:cNvPr>
          <p:cNvSpPr txBox="1"/>
          <p:nvPr/>
        </p:nvSpPr>
        <p:spPr>
          <a:xfrm>
            <a:off x="8404964" y="5611660"/>
            <a:ext cx="2752649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kern="120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Transportforall.co.uk 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E065ACD-FBA0-4871-A233-3CA93B6F3709}"/>
              </a:ext>
            </a:extLst>
          </p:cNvPr>
          <p:cNvSpPr txBox="1">
            <a:spLocks noChangeArrowheads="1"/>
          </p:cNvSpPr>
          <p:nvPr/>
        </p:nvSpPr>
        <p:spPr>
          <a:xfrm>
            <a:off x="4375575" y="1775421"/>
            <a:ext cx="3359945" cy="5606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1" kern="120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Lato" panose="020F0502020204030203" pitchFamily="34" charset="0"/>
              </a:rPr>
              <a:t>Hints </a:t>
            </a:r>
          </a:p>
        </p:txBody>
      </p:sp>
    </p:spTree>
    <p:extLst>
      <p:ext uri="{BB962C8B-B14F-4D97-AF65-F5344CB8AC3E}">
        <p14:creationId xmlns:p14="http://schemas.microsoft.com/office/powerpoint/2010/main" val="1633737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014A6-9B1B-49EA-8913-A00B8547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Bin Day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F8B410-575C-4CA8-96B8-9D7E181AA5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338514" cy="344488"/>
          </a:xfrm>
        </p:spPr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Local people have asked for the streetlight to remind them when to put their bins out. </a:t>
            </a:r>
          </a:p>
        </p:txBody>
      </p:sp>
      <p:sp>
        <p:nvSpPr>
          <p:cNvPr id="31751" name="Content Placeholder 37">
            <a:extLst>
              <a:ext uri="{FF2B5EF4-FFF2-40B4-BE49-F238E27FC236}">
                <a16:creationId xmlns:a16="http://schemas.microsoft.com/office/drawing/2014/main" id="{645C37BB-4626-49B0-9878-D24B2C032E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125" y="2488482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The system needs to tell them which colored bin or bins  to put out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The normal bin day may change when there is a bank holiday </a:t>
            </a:r>
          </a:p>
        </p:txBody>
      </p:sp>
      <p:sp>
        <p:nvSpPr>
          <p:cNvPr id="31748" name="Text Placeholder 7">
            <a:extLst>
              <a:ext uri="{FF2B5EF4-FFF2-40B4-BE49-F238E27FC236}">
                <a16:creationId xmlns:a16="http://schemas.microsoft.com/office/drawing/2014/main" id="{44BCA365-CA87-4DBD-9D2E-9EA5C2A537A6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>
          <a:xfrm>
            <a:off x="492125" y="1784845"/>
            <a:ext cx="3359945" cy="560696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Requirements </a:t>
            </a:r>
          </a:p>
        </p:txBody>
      </p:sp>
      <p:sp>
        <p:nvSpPr>
          <p:cNvPr id="31752" name="Content Placeholder 39">
            <a:extLst>
              <a:ext uri="{FF2B5EF4-FFF2-40B4-BE49-F238E27FC236}">
                <a16:creationId xmlns:a16="http://schemas.microsoft.com/office/drawing/2014/main" id="{5F4DDEA4-2A08-492F-B853-58F5394F355D}"/>
              </a:ext>
            </a:extLst>
          </p:cNvPr>
          <p:cNvSpPr>
            <a:spLocks noGrp="1" noChangeArrowheads="1"/>
          </p:cNvSpPr>
          <p:nvPr>
            <p:ph idx="17"/>
          </p:nvPr>
        </p:nvSpPr>
        <p:spPr>
          <a:xfrm>
            <a:off x="4396119" y="2494849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Find the website that has a bin calendar for your area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Create different coloured light to match the bin colors </a:t>
            </a:r>
          </a:p>
          <a:p>
            <a:endParaRPr lang="en-US" altLang="en-US" dirty="0">
              <a:latin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0F8168-4EFD-4E62-948D-766F92C32A5D}"/>
              </a:ext>
            </a:extLst>
          </p:cNvPr>
          <p:cNvSpPr txBox="1"/>
          <p:nvPr/>
        </p:nvSpPr>
        <p:spPr>
          <a:xfrm>
            <a:off x="8404964" y="5611660"/>
            <a:ext cx="2752649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kern="120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gsindustries.co.uk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F7AE539-06A1-43C2-BFA7-B84330AFF0AD}"/>
              </a:ext>
            </a:extLst>
          </p:cNvPr>
          <p:cNvSpPr txBox="1">
            <a:spLocks noChangeArrowheads="1"/>
          </p:cNvSpPr>
          <p:nvPr/>
        </p:nvSpPr>
        <p:spPr>
          <a:xfrm>
            <a:off x="4385004" y="1784845"/>
            <a:ext cx="3359945" cy="5606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1" kern="120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Lato" panose="020F0502020204030203" pitchFamily="34" charset="0"/>
              </a:rPr>
              <a:t>Hints </a:t>
            </a:r>
          </a:p>
        </p:txBody>
      </p:sp>
      <p:pic>
        <p:nvPicPr>
          <p:cNvPr id="9218" name="Picture 2" descr="Image result for wheelie bins">
            <a:extLst>
              <a:ext uri="{FF2B5EF4-FFF2-40B4-BE49-F238E27FC236}">
                <a16:creationId xmlns:a16="http://schemas.microsoft.com/office/drawing/2014/main" id="{004D55E0-E963-44B1-AEF9-67529E24F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932" y="2638064"/>
            <a:ext cx="3209065" cy="241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627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014A6-9B1B-49EA-8913-A00B8547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Freezing Conditions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F8B410-575C-4CA8-96B8-9D7E181AA5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</a:rPr>
              <a:t>Transport services need to know when the temperature has fallen below zero, so that they can grit the streets and pavements. </a:t>
            </a:r>
          </a:p>
        </p:txBody>
      </p:sp>
      <p:sp>
        <p:nvSpPr>
          <p:cNvPr id="31751" name="Content Placeholder 37">
            <a:extLst>
              <a:ext uri="{FF2B5EF4-FFF2-40B4-BE49-F238E27FC236}">
                <a16:creationId xmlns:a16="http://schemas.microsoft.com/office/drawing/2014/main" id="{645C37BB-4626-49B0-9878-D24B2C032E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62606" y="2501998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The system needs to detect when the temperature has fallen below zero 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The streetlight can show a warning picture </a:t>
            </a:r>
          </a:p>
        </p:txBody>
      </p:sp>
      <p:sp>
        <p:nvSpPr>
          <p:cNvPr id="31748" name="Text Placeholder 7">
            <a:extLst>
              <a:ext uri="{FF2B5EF4-FFF2-40B4-BE49-F238E27FC236}">
                <a16:creationId xmlns:a16="http://schemas.microsoft.com/office/drawing/2014/main" id="{44BCA365-CA87-4DBD-9D2E-9EA5C2A537A6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>
          <a:xfrm>
            <a:off x="662606" y="1768166"/>
            <a:ext cx="3359945" cy="560696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Requirements </a:t>
            </a:r>
          </a:p>
        </p:txBody>
      </p:sp>
      <p:sp>
        <p:nvSpPr>
          <p:cNvPr id="31752" name="Content Placeholder 39">
            <a:extLst>
              <a:ext uri="{FF2B5EF4-FFF2-40B4-BE49-F238E27FC236}">
                <a16:creationId xmlns:a16="http://schemas.microsoft.com/office/drawing/2014/main" id="{5F4DDEA4-2A08-492F-B853-58F5394F355D}"/>
              </a:ext>
            </a:extLst>
          </p:cNvPr>
          <p:cNvSpPr>
            <a:spLocks noGrp="1" noChangeArrowheads="1"/>
          </p:cNvSpPr>
          <p:nvPr>
            <p:ph idx="17"/>
          </p:nvPr>
        </p:nvSpPr>
        <p:spPr>
          <a:xfrm>
            <a:off x="4402865" y="2513718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Create a warning icon for the light to show 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Use a fridge to test your final system</a:t>
            </a:r>
          </a:p>
          <a:p>
            <a:endParaRPr lang="en-US" altLang="en-US" dirty="0">
              <a:latin typeface="Lato" panose="020F0502020204030203" pitchFamily="34" charset="0"/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F7AE539-06A1-43C2-BFA7-B84330AFF0AD}"/>
              </a:ext>
            </a:extLst>
          </p:cNvPr>
          <p:cNvSpPr txBox="1">
            <a:spLocks noChangeArrowheads="1"/>
          </p:cNvSpPr>
          <p:nvPr/>
        </p:nvSpPr>
        <p:spPr>
          <a:xfrm>
            <a:off x="4416027" y="1768166"/>
            <a:ext cx="3359945" cy="5606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1" kern="120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Lato" panose="020F0502020204030203" pitchFamily="34" charset="0"/>
              </a:rPr>
              <a:t>Hints </a:t>
            </a:r>
          </a:p>
        </p:txBody>
      </p:sp>
      <p:pic>
        <p:nvPicPr>
          <p:cNvPr id="1028" name="Picture 4" descr="Image result for barnsley gritting streets">
            <a:extLst>
              <a:ext uri="{FF2B5EF4-FFF2-40B4-BE49-F238E27FC236}">
                <a16:creationId xmlns:a16="http://schemas.microsoft.com/office/drawing/2014/main" id="{9C48800E-4E48-4858-ACC5-75A73F2CC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" r="3313"/>
          <a:stretch/>
        </p:blipFill>
        <p:spPr bwMode="auto">
          <a:xfrm>
            <a:off x="8102899" y="2163675"/>
            <a:ext cx="3569989" cy="391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135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014A6-9B1B-49EA-8913-A00B8547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Moon Tracker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F8B410-575C-4CA8-96B8-9D7E181AA5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The moonlight can cast shadows. The light could move with the moon so that it is always illuminating the other side, so </a:t>
            </a:r>
            <a:r>
              <a:rPr lang="en-US" dirty="0" err="1">
                <a:latin typeface="Lato" panose="020F0502020204030203" pitchFamily="34" charset="0"/>
              </a:rPr>
              <a:t>minimising</a:t>
            </a:r>
            <a:r>
              <a:rPr lang="en-US" dirty="0">
                <a:latin typeface="Lato" panose="020F0502020204030203" pitchFamily="34" charset="0"/>
              </a:rPr>
              <a:t> shadows. </a:t>
            </a:r>
          </a:p>
        </p:txBody>
      </p:sp>
      <p:sp>
        <p:nvSpPr>
          <p:cNvPr id="31752" name="Content Placeholder 39">
            <a:extLst>
              <a:ext uri="{FF2B5EF4-FFF2-40B4-BE49-F238E27FC236}">
                <a16:creationId xmlns:a16="http://schemas.microsoft.com/office/drawing/2014/main" id="{5F4DDEA4-2A08-492F-B853-58F5394F35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392997" y="2480336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Learn how to use the servo with the micro:bit to create a 180</a:t>
            </a:r>
            <a:r>
              <a:rPr lang="en-US" altLang="en-US" baseline="30000" dirty="0">
                <a:latin typeface="Lato" panose="020F0502020204030203" pitchFamily="34" charset="0"/>
              </a:rPr>
              <a:t>O</a:t>
            </a:r>
            <a:r>
              <a:rPr lang="en-US" altLang="en-US" dirty="0">
                <a:latin typeface="Lato" panose="020F0502020204030203" pitchFamily="34" charset="0"/>
              </a:rPr>
              <a:t> turn 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Use the compass sensor to set the direction</a:t>
            </a:r>
          </a:p>
          <a:p>
            <a:endParaRPr lang="en-US" altLang="en-US" dirty="0">
              <a:latin typeface="Lato" panose="020F0502020204030203" pitchFamily="34" charset="0"/>
            </a:endParaRPr>
          </a:p>
        </p:txBody>
      </p:sp>
      <p:sp>
        <p:nvSpPr>
          <p:cNvPr id="31748" name="Text Placeholder 7">
            <a:extLst>
              <a:ext uri="{FF2B5EF4-FFF2-40B4-BE49-F238E27FC236}">
                <a16:creationId xmlns:a16="http://schemas.microsoft.com/office/drawing/2014/main" id="{44BCA365-CA87-4DBD-9D2E-9EA5C2A537A6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>
          <a:xfrm>
            <a:off x="519112" y="1773122"/>
            <a:ext cx="3359945" cy="560696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Requirements 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F7AE539-06A1-43C2-BFA7-B84330AFF0AD}"/>
              </a:ext>
            </a:extLst>
          </p:cNvPr>
          <p:cNvSpPr txBox="1">
            <a:spLocks noChangeArrowheads="1"/>
          </p:cNvSpPr>
          <p:nvPr/>
        </p:nvSpPr>
        <p:spPr>
          <a:xfrm>
            <a:off x="4402201" y="1773122"/>
            <a:ext cx="3359945" cy="5606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1" kern="120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Lato" panose="020F0502020204030203" pitchFamily="34" charset="0"/>
              </a:rPr>
              <a:t>Hints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96D4F3-3C78-43F8-A1AA-9252BFC2BEDC}"/>
              </a:ext>
            </a:extLst>
          </p:cNvPr>
          <p:cNvSpPr/>
          <p:nvPr/>
        </p:nvSpPr>
        <p:spPr>
          <a:xfrm>
            <a:off x="1196920" y="4203666"/>
            <a:ext cx="166931" cy="17140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ato" panose="020F050202020403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39F33E-10B4-4A05-AF48-84DB2EFDCF0B}"/>
              </a:ext>
            </a:extLst>
          </p:cNvPr>
          <p:cNvSpPr/>
          <p:nvPr/>
        </p:nvSpPr>
        <p:spPr>
          <a:xfrm>
            <a:off x="275149" y="2547350"/>
            <a:ext cx="433952" cy="40199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F37233-E24A-4751-BF2B-4D3BD53D2226}"/>
              </a:ext>
            </a:extLst>
          </p:cNvPr>
          <p:cNvSpPr/>
          <p:nvPr/>
        </p:nvSpPr>
        <p:spPr>
          <a:xfrm rot="850037">
            <a:off x="1276054" y="5934552"/>
            <a:ext cx="1884521" cy="2409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ato" panose="020F0502020204030203" pitchFamily="34" charset="0"/>
            </a:endParaRP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FBF5366B-4CDE-4929-8EDF-D7D645657943}"/>
              </a:ext>
            </a:extLst>
          </p:cNvPr>
          <p:cNvSpPr/>
          <p:nvPr/>
        </p:nvSpPr>
        <p:spPr>
          <a:xfrm rot="11059848">
            <a:off x="1364639" y="4071665"/>
            <a:ext cx="995154" cy="423289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72B51E-9B1A-4D55-8959-9D377FDA77D2}"/>
              </a:ext>
            </a:extLst>
          </p:cNvPr>
          <p:cNvSpPr txBox="1"/>
          <p:nvPr/>
        </p:nvSpPr>
        <p:spPr>
          <a:xfrm>
            <a:off x="1537674" y="4627618"/>
            <a:ext cx="2403794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If the light is this side, it can illuminate the shadowed area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8F6280-43D9-44A9-990D-1F76C2767531}"/>
              </a:ext>
            </a:extLst>
          </p:cNvPr>
          <p:cNvSpPr/>
          <p:nvPr/>
        </p:nvSpPr>
        <p:spPr>
          <a:xfrm>
            <a:off x="915647" y="2581156"/>
            <a:ext cx="31734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>
                <a:latin typeface="Lato" panose="020F0502020204030203" pitchFamily="34" charset="0"/>
              </a:rPr>
              <a:t>The moon rises in the east and sets in the west </a:t>
            </a:r>
            <a:endParaRPr lang="en-GB" sz="2400" dirty="0">
              <a:latin typeface="Lato" panose="020F0502020204030203" pitchFamily="34" charset="0"/>
            </a:endParaRPr>
          </a:p>
        </p:txBody>
      </p:sp>
      <p:pic>
        <p:nvPicPr>
          <p:cNvPr id="2050" name="Picture 2" descr="Image result for moon free image nasa">
            <a:extLst>
              <a:ext uri="{FF2B5EF4-FFF2-40B4-BE49-F238E27FC236}">
                <a16:creationId xmlns:a16="http://schemas.microsoft.com/office/drawing/2014/main" id="{579C38D1-D7EA-4FFB-AA3D-46F06D4A0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6" r="4858" b="13768"/>
          <a:stretch/>
        </p:blipFill>
        <p:spPr bwMode="auto">
          <a:xfrm>
            <a:off x="8407028" y="2171382"/>
            <a:ext cx="3509823" cy="349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B46020-C419-4F85-8E2F-7613AC8A8D2A}"/>
              </a:ext>
            </a:extLst>
          </p:cNvPr>
          <p:cNvSpPr txBox="1"/>
          <p:nvPr/>
        </p:nvSpPr>
        <p:spPr>
          <a:xfrm>
            <a:off x="8555064" y="6077993"/>
            <a:ext cx="604434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NASA</a:t>
            </a:r>
          </a:p>
        </p:txBody>
      </p:sp>
    </p:spTree>
    <p:extLst>
      <p:ext uri="{BB962C8B-B14F-4D97-AF65-F5344CB8AC3E}">
        <p14:creationId xmlns:p14="http://schemas.microsoft.com/office/powerpoint/2010/main" val="301494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014A6-9B1B-49EA-8913-A00B8547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Noise Pollution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F8B410-575C-4CA8-96B8-9D7E181AA5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Residents in a housing estate are concerned over noise levels at night. Use the </a:t>
            </a:r>
            <a:r>
              <a:rPr lang="en-US" dirty="0" err="1">
                <a:latin typeface="Lato" panose="020F0502020204030203" pitchFamily="34" charset="0"/>
              </a:rPr>
              <a:t>micro:bit</a:t>
            </a:r>
            <a:r>
              <a:rPr lang="en-US" dirty="0">
                <a:latin typeface="Lato" panose="020F0502020204030203" pitchFamily="34" charset="0"/>
              </a:rPr>
              <a:t> to measure background noise levels.</a:t>
            </a:r>
          </a:p>
        </p:txBody>
      </p:sp>
      <p:sp>
        <p:nvSpPr>
          <p:cNvPr id="31752" name="Content Placeholder 39">
            <a:extLst>
              <a:ext uri="{FF2B5EF4-FFF2-40B4-BE49-F238E27FC236}">
                <a16:creationId xmlns:a16="http://schemas.microsoft.com/office/drawing/2014/main" id="{5F4DDEA4-2A08-492F-B853-58F5394F35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392997" y="2480336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Use the light sensor to detect when dusk is reached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Use the built-in microphone to plot a graph between 0 and 255 to measure noise levels and output them on the built in LED screen</a:t>
            </a:r>
          </a:p>
          <a:p>
            <a:endParaRPr lang="en-US" altLang="en-US" dirty="0">
              <a:latin typeface="Lato" panose="020F0502020204030203" pitchFamily="34" charset="0"/>
            </a:endParaRPr>
          </a:p>
        </p:txBody>
      </p:sp>
      <p:sp>
        <p:nvSpPr>
          <p:cNvPr id="31748" name="Text Placeholder 7">
            <a:extLst>
              <a:ext uri="{FF2B5EF4-FFF2-40B4-BE49-F238E27FC236}">
                <a16:creationId xmlns:a16="http://schemas.microsoft.com/office/drawing/2014/main" id="{44BCA365-CA87-4DBD-9D2E-9EA5C2A537A6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>
          <a:xfrm>
            <a:off x="519112" y="1773122"/>
            <a:ext cx="3359945" cy="560696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Requirements 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F7AE539-06A1-43C2-BFA7-B84330AFF0AD}"/>
              </a:ext>
            </a:extLst>
          </p:cNvPr>
          <p:cNvSpPr txBox="1">
            <a:spLocks noChangeArrowheads="1"/>
          </p:cNvSpPr>
          <p:nvPr/>
        </p:nvSpPr>
        <p:spPr>
          <a:xfrm>
            <a:off x="4402201" y="1773122"/>
            <a:ext cx="3359945" cy="5606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1" kern="120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Lato" panose="020F0502020204030203" pitchFamily="34" charset="0"/>
              </a:rPr>
              <a:t>Hints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8F6280-43D9-44A9-990D-1F76C2767531}"/>
              </a:ext>
            </a:extLst>
          </p:cNvPr>
          <p:cNvSpPr/>
          <p:nvPr/>
        </p:nvSpPr>
        <p:spPr>
          <a:xfrm>
            <a:off x="519112" y="2480336"/>
            <a:ext cx="35699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Lato" panose="020F0502020204030203" pitchFamily="34" charset="0"/>
              </a:rPr>
              <a:t>After dusk activate the built-in microphone to measure noise levels</a:t>
            </a:r>
            <a:endParaRPr lang="en-GB" sz="2400" dirty="0">
              <a:latin typeface="Lato" panose="020F05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B2F3D-F35D-42E5-8A77-561DBF78C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837953" y="2333818"/>
            <a:ext cx="2438400" cy="3028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8A66BF-0478-4C13-94B0-C08567FFFEC3}"/>
              </a:ext>
            </a:extLst>
          </p:cNvPr>
          <p:cNvSpPr txBox="1"/>
          <p:nvPr/>
        </p:nvSpPr>
        <p:spPr>
          <a:xfrm>
            <a:off x="8837953" y="5362768"/>
            <a:ext cx="2438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>
                <a:hlinkClick r:id="rId3" tooltip="http://bytesizebio.net/2010/08/04/i-cant-hear-you-the-bacteria-are-too-noisy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-sa/3.0/"/>
              </a:rPr>
              <a:t>CC BY-SA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41602674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Props1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microsoft.com/office/infopath/2007/PartnerControls"/>
    <ds:schemaRef ds:uri="f2ad5090-61a8-4b8c-ab70-68f4ff4d1933"/>
    <ds:schemaRef ds:uri="c0950e01-db07-4e41-9c32-b7a8e9fccc9b"/>
    <ds:schemaRef ds:uri="http://schemas.microsoft.com/sharepoint/v3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574</Words>
  <Application>Microsoft Office PowerPoint</Application>
  <PresentationFormat>Widescreen</PresentationFormat>
  <Paragraphs>69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Lato</vt:lpstr>
      <vt:lpstr>Wingdings</vt:lpstr>
      <vt:lpstr>1_Arm_PPT_Public</vt:lpstr>
      <vt:lpstr>Smart Cities Project</vt:lpstr>
      <vt:lpstr>Noticeboard </vt:lpstr>
      <vt:lpstr>Dog Deterrent </vt:lpstr>
      <vt:lpstr>Police Interceptors </vt:lpstr>
      <vt:lpstr>Security Light</vt:lpstr>
      <vt:lpstr>Bin Day</vt:lpstr>
      <vt:lpstr>Freezing Conditions </vt:lpstr>
      <vt:lpstr>Moon Tracker</vt:lpstr>
      <vt:lpstr>Noise Pollution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 </dc:title>
  <dc:subject/>
  <dc:creator/>
  <cp:keywords/>
  <dc:description/>
  <cp:revision>1</cp:revision>
  <dcterms:created xsi:type="dcterms:W3CDTF">2017-09-19T22:21:35Z</dcterms:created>
  <dcterms:modified xsi:type="dcterms:W3CDTF">2022-03-16T19:03:46Z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